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144000" type="screen4x3"/>
  <p:notesSz cx="6858000" cy="9293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4638" autoAdjust="0"/>
  </p:normalViewPr>
  <p:slideViewPr>
    <p:cSldViewPr>
      <p:cViewPr varScale="1">
        <p:scale>
          <a:sx n="56" d="100"/>
          <a:sy n="56" d="100"/>
        </p:scale>
        <p:origin x="2664" y="8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075AAF-B134-4B40-9A8F-E7853149C76A}"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43303-1E49-4C3A-8F3F-7CF5F3FCE8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75AAF-B134-4B40-9A8F-E7853149C76A}"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43303-1E49-4C3A-8F3F-7CF5F3FCE8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75AAF-B134-4B40-9A8F-E7853149C76A}"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43303-1E49-4C3A-8F3F-7CF5F3FCE8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75AAF-B134-4B40-9A8F-E7853149C76A}"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43303-1E49-4C3A-8F3F-7CF5F3FCE8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075AAF-B134-4B40-9A8F-E7853149C76A}" type="datetimeFigureOut">
              <a:rPr lang="en-US" smtClean="0"/>
              <a:pPr/>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43303-1E49-4C3A-8F3F-7CF5F3FCE8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075AAF-B134-4B40-9A8F-E7853149C76A}"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43303-1E49-4C3A-8F3F-7CF5F3FCE8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075AAF-B134-4B40-9A8F-E7853149C76A}" type="datetimeFigureOut">
              <a:rPr lang="en-US" smtClean="0"/>
              <a:pPr/>
              <a:t>3/15/2020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543303-1E49-4C3A-8F3F-7CF5F3FCE8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075AAF-B134-4B40-9A8F-E7853149C76A}" type="datetimeFigureOut">
              <a:rPr lang="en-US" smtClean="0"/>
              <a:pPr/>
              <a:t>3/15/2020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543303-1E49-4C3A-8F3F-7CF5F3FCE8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75AAF-B134-4B40-9A8F-E7853149C76A}" type="datetimeFigureOut">
              <a:rPr lang="en-US" smtClean="0"/>
              <a:pPr/>
              <a:t>3/15/2020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543303-1E49-4C3A-8F3F-7CF5F3FCE8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75AAF-B134-4B40-9A8F-E7853149C76A}"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43303-1E49-4C3A-8F3F-7CF5F3FCE8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75AAF-B134-4B40-9A8F-E7853149C76A}" type="datetimeFigureOut">
              <a:rPr lang="en-US" smtClean="0"/>
              <a:pPr/>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43303-1E49-4C3A-8F3F-7CF5F3FCE8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C075AAF-B134-4B40-9A8F-E7853149C76A}" type="datetimeFigureOut">
              <a:rPr lang="en-US" smtClean="0"/>
              <a:pPr/>
              <a:t>3/15/2020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0543303-1E49-4C3A-8F3F-7CF5F3FCE8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merrin@wcpss.net"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057400" y="254125"/>
            <a:ext cx="4419600" cy="1077218"/>
          </a:xfrm>
          <a:prstGeom prst="rect">
            <a:avLst/>
          </a:prstGeom>
          <a:noFill/>
        </p:spPr>
        <p:txBody>
          <a:bodyPr wrap="square" rtlCol="0">
            <a:spAutoFit/>
          </a:bodyPr>
          <a:lstStyle/>
          <a:p>
            <a:pPr algn="ctr"/>
            <a:r>
              <a:rPr lang="en-US" sz="4800" dirty="0" err="1" smtClean="0">
                <a:latin typeface="Bookman Old Style" pitchFamily="18" charset="0"/>
                <a:cs typeface="Times New Roman" pitchFamily="18" charset="0"/>
              </a:rPr>
              <a:t>Merrin’s</a:t>
            </a:r>
            <a:r>
              <a:rPr lang="en-US" sz="4800" dirty="0" smtClean="0">
                <a:latin typeface="Bookman Old Style" pitchFamily="18" charset="0"/>
                <a:cs typeface="Times New Roman" pitchFamily="18" charset="0"/>
              </a:rPr>
              <a:t> Mail</a:t>
            </a:r>
          </a:p>
          <a:p>
            <a:pPr algn="ctr"/>
            <a:r>
              <a:rPr lang="en-US" sz="1600" b="1" dirty="0" smtClean="0">
                <a:latin typeface="Bookman Old Style" pitchFamily="18" charset="0"/>
                <a:cs typeface="Times New Roman" pitchFamily="18" charset="0"/>
              </a:rPr>
              <a:t>                     </a:t>
            </a:r>
            <a:r>
              <a:rPr lang="en-US" sz="1600" b="1" i="1" dirty="0" smtClean="0">
                <a:latin typeface="Bookman Old Style" pitchFamily="18" charset="0"/>
                <a:cs typeface="Times New Roman" pitchFamily="18" charset="0"/>
              </a:rPr>
              <a:t>March 16, 2020 </a:t>
            </a:r>
            <a:r>
              <a:rPr lang="en-US" sz="1600" b="1" dirty="0" smtClean="0">
                <a:latin typeface="Bookman Old Style" pitchFamily="18" charset="0"/>
                <a:cs typeface="Times New Roman" pitchFamily="18" charset="0"/>
              </a:rPr>
              <a:t>                                                   </a:t>
            </a:r>
            <a:endParaRPr lang="en-US" sz="1600" b="1" dirty="0">
              <a:latin typeface="Bookman Old Style" pitchFamily="18" charset="0"/>
              <a:cs typeface="Times New Roman" pitchFamily="18" charset="0"/>
            </a:endParaRPr>
          </a:p>
        </p:txBody>
      </p:sp>
      <p:pic>
        <p:nvPicPr>
          <p:cNvPr id="1027" name="Picture 3" descr="C:\Users\Home\AppData\Local\Microsoft\Windows\Temporary Internet Files\Content.IE5\6RGOXEFK\MC900441456[1].png"/>
          <p:cNvPicPr>
            <a:picLocks noChangeAspect="1" noChangeArrowheads="1"/>
          </p:cNvPicPr>
          <p:nvPr/>
        </p:nvPicPr>
        <p:blipFill>
          <a:blip r:embed="rId2" cstate="print"/>
          <a:srcRect/>
          <a:stretch>
            <a:fillRect/>
          </a:stretch>
        </p:blipFill>
        <p:spPr bwMode="auto">
          <a:xfrm>
            <a:off x="228600" y="152400"/>
            <a:ext cx="1981200" cy="1143000"/>
          </a:xfrm>
          <a:prstGeom prst="rect">
            <a:avLst/>
          </a:prstGeom>
          <a:noFill/>
        </p:spPr>
      </p:pic>
      <p:sp>
        <p:nvSpPr>
          <p:cNvPr id="13" name="Rounded Rectangle 12"/>
          <p:cNvSpPr/>
          <p:nvPr/>
        </p:nvSpPr>
        <p:spPr>
          <a:xfrm>
            <a:off x="82163" y="1324717"/>
            <a:ext cx="6400800" cy="3886200"/>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b="1" u="sng" dirty="0" smtClean="0">
                <a:solidFill>
                  <a:schemeClr val="tx1"/>
                </a:solidFill>
                <a:latin typeface="Bookman Old Style" pitchFamily="18" charset="0"/>
              </a:rPr>
              <a:t>OUR FOCUS</a:t>
            </a:r>
          </a:p>
          <a:p>
            <a:pPr algn="ctr"/>
            <a:endParaRPr lang="en-US" sz="1400" b="1" u="sng" dirty="0" smtClean="0">
              <a:solidFill>
                <a:schemeClr val="tx1"/>
              </a:solidFill>
              <a:latin typeface="Bookman Old Style" pitchFamily="18" charset="0"/>
            </a:endParaRPr>
          </a:p>
          <a:p>
            <a:pPr algn="ctr"/>
            <a:r>
              <a:rPr lang="en-US" sz="1000" dirty="0" smtClean="0">
                <a:solidFill>
                  <a:schemeClr val="tx1"/>
                </a:solidFill>
                <a:latin typeface="Bookman Old Style" pitchFamily="18" charset="0"/>
              </a:rPr>
              <a:t>Since school is closed for the next 2 weeks, I’ve listed some activities below to help strengthen basic skills, and keep students busy, if needed.  Students are officially on Spring Break now so please enjoy time with your child if you are staying home as well. </a:t>
            </a:r>
            <a:endParaRPr lang="en-US" sz="1400" b="1" u="sng" dirty="0" smtClean="0">
              <a:solidFill>
                <a:schemeClr val="tx1"/>
              </a:solidFill>
              <a:latin typeface="Bookman Old Style" pitchFamily="18" charset="0"/>
            </a:endParaRPr>
          </a:p>
          <a:p>
            <a:r>
              <a:rPr lang="en-US" sz="1600" b="1" u="sng" dirty="0" smtClean="0">
                <a:solidFill>
                  <a:schemeClr val="tx1"/>
                </a:solidFill>
                <a:latin typeface="Bookman Old Style" pitchFamily="18" charset="0"/>
              </a:rPr>
              <a:t>Reading/Writing </a:t>
            </a:r>
            <a:r>
              <a:rPr lang="en-US" sz="800" dirty="0" smtClean="0">
                <a:solidFill>
                  <a:schemeClr val="tx1"/>
                </a:solidFill>
                <a:latin typeface="Bookman Old Style" pitchFamily="18" charset="0"/>
              </a:rPr>
              <a:t> </a:t>
            </a:r>
            <a:r>
              <a:rPr lang="en-US" sz="800" i="1" dirty="0" smtClean="0">
                <a:solidFill>
                  <a:schemeClr val="tx1"/>
                </a:solidFill>
                <a:latin typeface="Bookman Old Style" pitchFamily="18" charset="0"/>
              </a:rPr>
              <a:t>Encourage your child to read for at least 20 minutes each night.  Read fiction and non-fiction text, and have your child retell the important events and ideas they have learned after reading each section or page.  When your child gets to an unfamiliar word, he/she should write it down and use decoding strategies to break apart the word to read it.  He/she can make a list of difficult words, and you can practice reading them.  Students can also practice writing by keeping a journal of events in the day, or by writing fictional stories.</a:t>
            </a:r>
            <a:endParaRPr lang="en-US" sz="800" i="1" dirty="0">
              <a:solidFill>
                <a:schemeClr val="tx1"/>
              </a:solidFill>
              <a:latin typeface="Bookman Old Style" pitchFamily="18" charset="0"/>
            </a:endParaRPr>
          </a:p>
          <a:p>
            <a:r>
              <a:rPr lang="en-US" sz="1600" b="1" u="sng" dirty="0" smtClean="0">
                <a:solidFill>
                  <a:schemeClr val="tx1"/>
                </a:solidFill>
                <a:latin typeface="Bookman Old Style" pitchFamily="18" charset="0"/>
              </a:rPr>
              <a:t>Phonics</a:t>
            </a:r>
            <a:r>
              <a:rPr lang="en-US" sz="1600" dirty="0" smtClean="0">
                <a:solidFill>
                  <a:schemeClr val="tx1"/>
                </a:solidFill>
                <a:latin typeface="Bookman Old Style" pitchFamily="18" charset="0"/>
              </a:rPr>
              <a:t>  </a:t>
            </a:r>
            <a:r>
              <a:rPr lang="en-US" sz="800" i="1" dirty="0" smtClean="0">
                <a:solidFill>
                  <a:schemeClr val="tx1"/>
                </a:solidFill>
                <a:latin typeface="Bookman Old Style" pitchFamily="18" charset="0"/>
              </a:rPr>
              <a:t>Look through your child’s planner to see lists of words we have already learned.  Practice words with the spelling patterns that are still a challenge.  </a:t>
            </a:r>
          </a:p>
          <a:p>
            <a:r>
              <a:rPr lang="en-US" sz="1600" b="1" u="sng" dirty="0" smtClean="0">
                <a:solidFill>
                  <a:schemeClr val="tx1"/>
                </a:solidFill>
                <a:latin typeface="Bookman Old Style" pitchFamily="18" charset="0"/>
              </a:rPr>
              <a:t>Math</a:t>
            </a:r>
            <a:r>
              <a:rPr lang="en-US" sz="1200" dirty="0" smtClean="0">
                <a:solidFill>
                  <a:schemeClr val="tx1"/>
                </a:solidFill>
                <a:latin typeface="Bookman Old Style" pitchFamily="18" charset="0"/>
              </a:rPr>
              <a:t>  </a:t>
            </a:r>
            <a:r>
              <a:rPr lang="en-US" sz="1200" dirty="0">
                <a:solidFill>
                  <a:schemeClr val="tx1"/>
                </a:solidFill>
                <a:latin typeface="Bookman Old Style" pitchFamily="18" charset="0"/>
              </a:rPr>
              <a:t> </a:t>
            </a:r>
            <a:r>
              <a:rPr lang="en-US" sz="800" i="1" dirty="0" smtClean="0">
                <a:solidFill>
                  <a:schemeClr val="tx1"/>
                </a:solidFill>
                <a:latin typeface="Bookman Old Style" pitchFamily="18" charset="0"/>
              </a:rPr>
              <a:t>We are still working on addition and subtraction of two 3-digit numbers.  Students can practice by making up their own equations to solve.  They have practiced solving using place value blocks (you can use household items and food as place value blocks), place value drawings, expanded form, and the number line.  Second graders add and subtract after decomposing the number into its hundreds, tens, and ones.  They add and subtract ones with ones, tens with tens, and hundreds with hundreds.  They must understand the value of each of the digits, which is why we don’t use the traditional algorithm at this time.  We also don’t “carry” or “borrow.”  Students are taught to “exchange” 10 ones with 1 ten, or 10 tens with 1 hundred.  We also use the terms “regroup” or “ungroup.”  My website has videos that show this if you look under Curriculum, Math, Math at a Glance document.  Click on the unit </a:t>
            </a:r>
            <a:r>
              <a:rPr lang="en-US" sz="800" i="1" u="sng" dirty="0" smtClean="0">
                <a:solidFill>
                  <a:schemeClr val="tx1"/>
                </a:solidFill>
                <a:latin typeface="Bookman Old Style" pitchFamily="18" charset="0"/>
              </a:rPr>
              <a:t>Adding and Subtracting Within 1000.</a:t>
            </a:r>
            <a:r>
              <a:rPr lang="en-US" sz="800" i="1" dirty="0" smtClean="0">
                <a:solidFill>
                  <a:schemeClr val="tx1"/>
                </a:solidFill>
                <a:latin typeface="Bookman Old Style" pitchFamily="18" charset="0"/>
              </a:rPr>
              <a:t>  There are examples of how to use the strategies, and the videos are at the end of the document.  </a:t>
            </a:r>
            <a:endParaRPr lang="en-US" sz="800" i="1" u="sng" dirty="0" smtClean="0">
              <a:solidFill>
                <a:schemeClr val="tx1"/>
              </a:solidFill>
              <a:latin typeface="Bookman Old Style" pitchFamily="18" charset="0"/>
            </a:endParaRPr>
          </a:p>
        </p:txBody>
      </p:sp>
      <p:sp>
        <p:nvSpPr>
          <p:cNvPr id="14" name="Rounded Rectangle 13"/>
          <p:cNvSpPr/>
          <p:nvPr/>
        </p:nvSpPr>
        <p:spPr>
          <a:xfrm>
            <a:off x="152400" y="5334000"/>
            <a:ext cx="3124200" cy="2743200"/>
          </a:xfrm>
          <a:prstGeom prst="roundRect">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b="1" u="sng" dirty="0" smtClean="0">
                <a:solidFill>
                  <a:schemeClr val="tx1"/>
                </a:solidFill>
                <a:latin typeface="Bookman Old Style" pitchFamily="18" charset="0"/>
              </a:rPr>
              <a:t>REMINDERS</a:t>
            </a:r>
            <a:endParaRPr lang="en-US" sz="900" dirty="0">
              <a:solidFill>
                <a:schemeClr val="tx1"/>
              </a:solidFill>
              <a:latin typeface="Bookman Old Style" pitchFamily="18" charset="0"/>
            </a:endParaRPr>
          </a:p>
          <a:p>
            <a:pPr algn="ctr"/>
            <a:r>
              <a:rPr lang="en-US" sz="1050" b="1" i="1" dirty="0" smtClean="0">
                <a:solidFill>
                  <a:schemeClr val="tx1"/>
                </a:solidFill>
                <a:latin typeface="Bookman Old Style" pitchFamily="18" charset="0"/>
              </a:rPr>
              <a:t> </a:t>
            </a:r>
            <a:endParaRPr lang="en-US" sz="1100" b="1" dirty="0" smtClean="0">
              <a:solidFill>
                <a:schemeClr val="tx1"/>
              </a:solidFill>
              <a:latin typeface="Bookman Old Style" pitchFamily="18" charset="0"/>
            </a:endParaRPr>
          </a:p>
          <a:p>
            <a:pPr algn="ctr"/>
            <a:endParaRPr lang="en-US" sz="1400" b="1" dirty="0">
              <a:solidFill>
                <a:schemeClr val="tx1"/>
              </a:solidFill>
              <a:latin typeface="Bookman Old Style" pitchFamily="18" charset="0"/>
            </a:endParaRPr>
          </a:p>
        </p:txBody>
      </p:sp>
      <p:sp>
        <p:nvSpPr>
          <p:cNvPr id="15" name="Rounded Rectangle 14"/>
          <p:cNvSpPr/>
          <p:nvPr/>
        </p:nvSpPr>
        <p:spPr>
          <a:xfrm>
            <a:off x="228600" y="8229600"/>
            <a:ext cx="6477000" cy="762000"/>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b="1" u="sng" dirty="0" smtClean="0">
                <a:solidFill>
                  <a:schemeClr val="tx1"/>
                </a:solidFill>
                <a:latin typeface="Bookman Old Style" pitchFamily="18" charset="0"/>
              </a:rPr>
              <a:t>Contact Info</a:t>
            </a:r>
          </a:p>
          <a:p>
            <a:pPr algn="ctr"/>
            <a:r>
              <a:rPr lang="en-US" sz="1400" dirty="0" smtClean="0">
                <a:solidFill>
                  <a:schemeClr val="tx1"/>
                </a:solidFill>
                <a:latin typeface="Bookman Old Style" pitchFamily="18" charset="0"/>
                <a:hlinkClick r:id="rId3"/>
              </a:rPr>
              <a:t>cmerrin@wcpss.net</a:t>
            </a:r>
            <a:r>
              <a:rPr lang="en-US" sz="1400" dirty="0">
                <a:solidFill>
                  <a:schemeClr val="tx1"/>
                </a:solidFill>
                <a:latin typeface="Bookman Old Style" pitchFamily="18" charset="0"/>
              </a:rPr>
              <a:t> </a:t>
            </a:r>
            <a:r>
              <a:rPr lang="en-US" sz="1400" dirty="0" smtClean="0">
                <a:solidFill>
                  <a:schemeClr val="tx1"/>
                </a:solidFill>
                <a:latin typeface="Bookman Old Style" pitchFamily="18" charset="0"/>
              </a:rPr>
              <a:t>                                    (919) 562-3555</a:t>
            </a:r>
          </a:p>
          <a:p>
            <a:pPr algn="ctr"/>
            <a:r>
              <a:rPr lang="en-US" sz="1400" dirty="0" smtClean="0">
                <a:solidFill>
                  <a:schemeClr val="tx1"/>
                </a:solidFill>
                <a:latin typeface="Bookman Old Style" pitchFamily="18" charset="0"/>
              </a:rPr>
              <a:t>Check out my website </a:t>
            </a:r>
            <a:r>
              <a:rPr lang="en-US" sz="1400" b="1" dirty="0" smtClean="0">
                <a:solidFill>
                  <a:schemeClr val="tx1"/>
                </a:solidFill>
                <a:latin typeface="Bookman Old Style" pitchFamily="18" charset="0"/>
              </a:rPr>
              <a:t>mrsmerrin.weebly.com</a:t>
            </a:r>
          </a:p>
          <a:p>
            <a:pPr algn="ctr"/>
            <a:endParaRPr lang="en-US" dirty="0">
              <a:solidFill>
                <a:schemeClr val="tx1"/>
              </a:solidFill>
              <a:latin typeface="Bookman Old Style" pitchFamily="18" charset="0"/>
            </a:endParaRPr>
          </a:p>
        </p:txBody>
      </p:sp>
      <p:sp>
        <p:nvSpPr>
          <p:cNvPr id="16" name="Rounded Rectangle 15"/>
          <p:cNvSpPr/>
          <p:nvPr/>
        </p:nvSpPr>
        <p:spPr>
          <a:xfrm>
            <a:off x="3505200" y="5334000"/>
            <a:ext cx="3124200" cy="2743200"/>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600" b="1" dirty="0" smtClean="0">
              <a:solidFill>
                <a:schemeClr val="tx1"/>
              </a:solidFill>
              <a:latin typeface="Bookman Old Style" pitchFamily="18" charset="0"/>
            </a:endParaRPr>
          </a:p>
          <a:p>
            <a:r>
              <a:rPr lang="en-US" sz="1600" b="1" dirty="0" smtClean="0">
                <a:solidFill>
                  <a:schemeClr val="tx1"/>
                </a:solidFill>
                <a:latin typeface="Bookman Old Style" pitchFamily="18" charset="0"/>
              </a:rPr>
              <a:t> </a:t>
            </a:r>
          </a:p>
        </p:txBody>
      </p:sp>
      <p:sp>
        <p:nvSpPr>
          <p:cNvPr id="3" name="TextBox 2"/>
          <p:cNvSpPr txBox="1"/>
          <p:nvPr/>
        </p:nvSpPr>
        <p:spPr>
          <a:xfrm>
            <a:off x="152400" y="5210917"/>
            <a:ext cx="3124200" cy="2546851"/>
          </a:xfrm>
          <a:prstGeom prst="rect">
            <a:avLst/>
          </a:prstGeom>
          <a:noFill/>
        </p:spPr>
        <p:txBody>
          <a:bodyPr wrap="square" rtlCol="0">
            <a:spAutoFit/>
          </a:bodyPr>
          <a:lstStyle/>
          <a:p>
            <a:pPr algn="ctr"/>
            <a:endParaRPr lang="en-US" sz="900" i="1" dirty="0">
              <a:latin typeface="Bookman Old Style" panose="02050604050505020204" pitchFamily="18" charset="0"/>
            </a:endParaRPr>
          </a:p>
          <a:p>
            <a:pPr algn="ctr"/>
            <a:endParaRPr lang="en-US" sz="1050" i="1" dirty="0">
              <a:latin typeface="Bookman Old Style" panose="02050604050505020204" pitchFamily="18" charset="0"/>
            </a:endParaRPr>
          </a:p>
          <a:p>
            <a:pPr algn="ctr"/>
            <a:endParaRPr lang="en-US" sz="800" dirty="0" smtClean="0">
              <a:latin typeface="Bookman Old Style" panose="02050604050505020204" pitchFamily="18" charset="0"/>
            </a:endParaRPr>
          </a:p>
          <a:p>
            <a:pPr algn="ctr"/>
            <a:endParaRPr lang="en-US" sz="800" dirty="0" smtClean="0">
              <a:latin typeface="Bookman Old Style" panose="02050604050505020204" pitchFamily="18" charset="0"/>
            </a:endParaRPr>
          </a:p>
          <a:p>
            <a:pPr algn="ctr"/>
            <a:r>
              <a:rPr lang="en-US" sz="1400" dirty="0" smtClean="0">
                <a:latin typeface="Bookman Old Style" panose="02050604050505020204" pitchFamily="18" charset="0"/>
              </a:rPr>
              <a:t>School will not be in session for the next 2 weeks.  </a:t>
            </a:r>
          </a:p>
          <a:p>
            <a:pPr algn="ctr"/>
            <a:endParaRPr lang="en-US" sz="800" b="1" dirty="0">
              <a:latin typeface="Bookman Old Style" panose="02050604050505020204" pitchFamily="18" charset="0"/>
            </a:endParaRPr>
          </a:p>
          <a:p>
            <a:pPr algn="ctr"/>
            <a:r>
              <a:rPr lang="en-US" sz="800" b="1" dirty="0" smtClean="0">
                <a:latin typeface="Bookman Old Style" panose="02050604050505020204" pitchFamily="18" charset="0"/>
              </a:rPr>
              <a:t>All field trips for the year have been cancelled.</a:t>
            </a:r>
          </a:p>
          <a:p>
            <a:pPr algn="ctr"/>
            <a:endParaRPr lang="en-US" sz="800" b="1" dirty="0">
              <a:latin typeface="Bookman Old Style" panose="02050604050505020204" pitchFamily="18" charset="0"/>
            </a:endParaRPr>
          </a:p>
          <a:p>
            <a:pPr algn="ctr"/>
            <a:r>
              <a:rPr lang="en-US" sz="800" b="1" dirty="0" smtClean="0">
                <a:latin typeface="Bookman Old Style" panose="02050604050505020204" pitchFamily="18" charset="0"/>
              </a:rPr>
              <a:t>Student-led Conferences for this week have been cancelled.  I will start scheduling time to meet for Parent-Teacher conferences when we return.</a:t>
            </a:r>
          </a:p>
          <a:p>
            <a:pPr algn="ctr"/>
            <a:endParaRPr lang="en-US" sz="800" b="1" dirty="0">
              <a:latin typeface="Bookman Old Style" panose="02050604050505020204" pitchFamily="18" charset="0"/>
            </a:endParaRPr>
          </a:p>
          <a:p>
            <a:pPr algn="ctr"/>
            <a:r>
              <a:rPr lang="en-US" sz="800" dirty="0">
                <a:latin typeface="Bookman Old Style" panose="02050604050505020204" pitchFamily="18" charset="0"/>
              </a:rPr>
              <a:t>Apparently, the school will be open on Tuesday, 3/17 from noon – 5 pm if your child has left something personal in the classroom that he/she needs. </a:t>
            </a:r>
          </a:p>
          <a:p>
            <a:pPr algn="ctr"/>
            <a:endParaRPr lang="en-US" sz="800" b="1" dirty="0" smtClean="0">
              <a:latin typeface="Bookman Old Style" panose="02050604050505020204" pitchFamily="18" charset="0"/>
            </a:endParaRPr>
          </a:p>
          <a:p>
            <a:pPr algn="ctr"/>
            <a:r>
              <a:rPr lang="en-US" sz="800" b="1" dirty="0" smtClean="0">
                <a:latin typeface="Bookman Old Style" panose="02050604050505020204" pitchFamily="18" charset="0"/>
              </a:rPr>
              <a:t>Please stay healthy!</a:t>
            </a:r>
            <a:endParaRPr lang="en-US" sz="800" b="1" dirty="0">
              <a:latin typeface="Bookman Old Style" panose="02050604050505020204" pitchFamily="18" charset="0"/>
            </a:endParaRPr>
          </a:p>
        </p:txBody>
      </p:sp>
      <p:sp>
        <p:nvSpPr>
          <p:cNvPr id="4" name="TextBox 3"/>
          <p:cNvSpPr txBox="1"/>
          <p:nvPr/>
        </p:nvSpPr>
        <p:spPr>
          <a:xfrm>
            <a:off x="3581400" y="5486400"/>
            <a:ext cx="2895600" cy="2585323"/>
          </a:xfrm>
          <a:prstGeom prst="rect">
            <a:avLst/>
          </a:prstGeom>
          <a:noFill/>
        </p:spPr>
        <p:txBody>
          <a:bodyPr wrap="square" rtlCol="0">
            <a:spAutoFit/>
          </a:bodyPr>
          <a:lstStyle/>
          <a:p>
            <a:r>
              <a:rPr lang="en-US" sz="900" dirty="0" smtClean="0">
                <a:latin typeface="Bookman Old Style" panose="02050604050505020204" pitchFamily="18" charset="0"/>
              </a:rPr>
              <a:t>Parents – You should be receiving updates from WCPSS,</a:t>
            </a:r>
            <a:r>
              <a:rPr lang="en-US" sz="900" dirty="0">
                <a:latin typeface="Bookman Old Style" panose="02050604050505020204" pitchFamily="18" charset="0"/>
              </a:rPr>
              <a:t> </a:t>
            </a:r>
            <a:r>
              <a:rPr lang="en-US" sz="900" dirty="0" smtClean="0">
                <a:latin typeface="Bookman Old Style" panose="02050604050505020204" pitchFamily="18" charset="0"/>
              </a:rPr>
              <a:t>but I </a:t>
            </a:r>
            <a:r>
              <a:rPr lang="en-US" sz="900" dirty="0">
                <a:latin typeface="Bookman Old Style" panose="02050604050505020204" pitchFamily="18" charset="0"/>
              </a:rPr>
              <a:t>will keep you posted on any developments</a:t>
            </a:r>
            <a:r>
              <a:rPr lang="en-US" sz="900" dirty="0" smtClean="0">
                <a:latin typeface="Bookman Old Style" panose="02050604050505020204" pitchFamily="18" charset="0"/>
              </a:rPr>
              <a:t>.</a:t>
            </a:r>
          </a:p>
          <a:p>
            <a:endParaRPr lang="en-US" sz="900" dirty="0">
              <a:latin typeface="Bookman Old Style" panose="02050604050505020204" pitchFamily="18" charset="0"/>
            </a:endParaRPr>
          </a:p>
          <a:p>
            <a:r>
              <a:rPr lang="en-US" sz="900" dirty="0" smtClean="0">
                <a:latin typeface="Bookman Old Style" panose="02050604050505020204" pitchFamily="18" charset="0"/>
              </a:rPr>
              <a:t>As of now, there will be no online school or assignments given. WCPSS plans to make up these 2 weeks of lost instruction by moving Spring Break to now, and taking away future Teacher Workdays scheduled for this school year.  If we are closed for longer than the two weeks, WCPSS will advise on next steps.  If you feel your child needs school work to do, you can have them complete the activities listed above.</a:t>
            </a:r>
          </a:p>
          <a:p>
            <a:endParaRPr lang="en-US" sz="900" dirty="0" smtClean="0">
              <a:latin typeface="Bookman Old Style" panose="02050604050505020204" pitchFamily="18" charset="0"/>
            </a:endParaRPr>
          </a:p>
          <a:p>
            <a:pPr algn="ctr"/>
            <a:r>
              <a:rPr lang="en-US" sz="900" dirty="0" smtClean="0">
                <a:latin typeface="Bookman Old Style" panose="02050604050505020204" pitchFamily="18" charset="0"/>
              </a:rPr>
              <a:t>You can send me a message on Remind, or </a:t>
            </a:r>
          </a:p>
          <a:p>
            <a:pPr algn="ctr"/>
            <a:r>
              <a:rPr lang="en-US" sz="900" dirty="0" smtClean="0">
                <a:latin typeface="Bookman Old Style" panose="02050604050505020204" pitchFamily="18" charset="0"/>
              </a:rPr>
              <a:t>e-mail me if you have any questions.</a:t>
            </a:r>
            <a:endParaRPr lang="en-US" sz="900" dirty="0">
              <a:latin typeface="Bookman Old Style" panose="02050604050505020204" pitchFamily="18" charset="0"/>
            </a:endParaRPr>
          </a:p>
          <a:p>
            <a:endParaRPr lang="en-US" sz="900" dirty="0">
              <a:latin typeface="Bookman Old Style" panose="02050604050505020204" pitchFamily="18" charset="0"/>
            </a:endParaRPr>
          </a:p>
          <a:p>
            <a:r>
              <a:rPr lang="en-US" sz="900" dirty="0" smtClean="0">
                <a:latin typeface="Bookman Old Style" panose="02050604050505020204" pitchFamily="18" charset="0"/>
              </a:rPr>
              <a:t> </a:t>
            </a:r>
            <a:endParaRPr lang="en-US" sz="900" dirty="0">
              <a:latin typeface="Bookman Old Style" panose="020506040505050202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7108</TotalTime>
  <Words>620</Words>
  <Application>Microsoft Office PowerPoint</Application>
  <PresentationFormat>On-screen Show (4:3)</PresentationFormat>
  <Paragraphs>36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Bookman Old Style</vt:lpstr>
      <vt:lpstr>Calibri</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Merrin</dc:creator>
  <cp:lastModifiedBy>cmerrin</cp:lastModifiedBy>
  <cp:revision>866</cp:revision>
  <cp:lastPrinted>2020-03-13T17:20:56Z</cp:lastPrinted>
  <dcterms:created xsi:type="dcterms:W3CDTF">2013-07-01T02:10:38Z</dcterms:created>
  <dcterms:modified xsi:type="dcterms:W3CDTF">2020-03-16T00:43:41Z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